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6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44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79572-3432-A294-D216-A50EA57F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2F8F7-7D4D-32CA-FF09-1BE0D82A6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599DE-B977-911A-77D6-425778450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4B4BE-D191-5877-92AE-F2D86BB36D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6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4CDE-4DF7-C961-257B-B3943ADE6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E0ECA-8DBC-6CC6-67F7-3A8F2E433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D35FA-43AF-E207-6BEC-4BE376AEF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A1F7C-CD17-BF89-B925-FB0941298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0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70284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FINANCIAL  DASHBOARD</a:t>
            </a:r>
          </a:p>
          <a:p>
            <a:pPr marL="0" indent="0" algn="l">
              <a:lnSpc>
                <a:spcPts val="5500"/>
              </a:lnSpc>
              <a:buNone/>
            </a:pPr>
            <a:endParaRPr lang="en-US" sz="6000" b="1" dirty="0">
              <a:solidFill>
                <a:srgbClr val="FFFFFF"/>
              </a:solidFill>
              <a:latin typeface="Unbounded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FFFFFF"/>
                </a:solidFill>
                <a:latin typeface="Unbounded" pitchFamily="34" charset="0"/>
              </a:rPr>
              <a:t>Interactive Dashboards &amp; Insights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FFFFFF"/>
                </a:solidFill>
                <a:latin typeface="Unbounded" pitchFamily="34" charset="0"/>
              </a:rPr>
              <a:t>Presented by : HARI KRISHNAN.S</a:t>
            </a:r>
          </a:p>
          <a:p>
            <a:pPr>
              <a:lnSpc>
                <a:spcPts val="5500"/>
              </a:lnSpc>
            </a:pPr>
            <a:endParaRPr lang="en-US" sz="2800" b="1" dirty="0">
              <a:solidFill>
                <a:srgbClr val="FFFFFF"/>
              </a:solidFill>
              <a:latin typeface="Unbounded" pitchFamily="34" charset="0"/>
            </a:endParaRPr>
          </a:p>
          <a:p>
            <a:pPr>
              <a:lnSpc>
                <a:spcPts val="5500"/>
              </a:lnSpc>
            </a:pPr>
            <a:endParaRPr lang="en-US" sz="6000" b="1" dirty="0"/>
          </a:p>
        </p:txBody>
      </p:sp>
      <p:sp>
        <p:nvSpPr>
          <p:cNvPr id="4" name="Text 2"/>
          <p:cNvSpPr/>
          <p:nvPr/>
        </p:nvSpPr>
        <p:spPr>
          <a:xfrm>
            <a:off x="107703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4187904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47508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5089" y="4187904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87313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3139" y="4187904"/>
            <a:ext cx="368022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02707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Next Steps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80016" y="1659493"/>
            <a:ext cx="30480" cy="586740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291888" y="1886545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1659493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927914" y="1711702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57293" y="1733550"/>
            <a:ext cx="428398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Automation Implementation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57293" y="2179558"/>
            <a:ext cx="6148983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Configure automated refresh schedules and establish email subscription services for key stakeholders to ensure continuous access to updated insights and maintain decision-making momentum.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91888" y="4215646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837664" y="3988594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927914" y="4040803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57293" y="4062651"/>
            <a:ext cx="415194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Integration Expansion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57293" y="4508659"/>
            <a:ext cx="6148983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additional data sources including CRM systems and social media analytics platforms to create a comprehensive 360-degree view of business performance and customer behavior.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91888" y="6200180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837664" y="5973128"/>
            <a:ext cx="484703" cy="48470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927914" y="6025336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57293" y="6047184"/>
            <a:ext cx="377142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Continuous Optimization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57293" y="6493193"/>
            <a:ext cx="6148983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Establish regular monitoring protocols and iterative KPI refinement processes to ensure the dashboard evolves with changing business needs and maintains strategic relevance.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94610-8BFA-ABBE-1D61-B08A243D5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769180-BCCA-26FA-A942-9BD673D6C39B}"/>
              </a:ext>
            </a:extLst>
          </p:cNvPr>
          <p:cNvSpPr/>
          <p:nvPr/>
        </p:nvSpPr>
        <p:spPr>
          <a:xfrm>
            <a:off x="837724" y="2270284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55884CE-010F-E78F-08EA-7F4E639AB6EF}"/>
              </a:ext>
            </a:extLst>
          </p:cNvPr>
          <p:cNvSpPr/>
          <p:nvPr/>
        </p:nvSpPr>
        <p:spPr>
          <a:xfrm>
            <a:off x="837724" y="3453051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FD16621-01A5-CA6F-1C00-B9057D96E533}"/>
              </a:ext>
            </a:extLst>
          </p:cNvPr>
          <p:cNvSpPr/>
          <p:nvPr/>
        </p:nvSpPr>
        <p:spPr>
          <a:xfrm>
            <a:off x="107703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F99A849-3C8C-BF93-C17C-18FE62AA61AA}"/>
              </a:ext>
            </a:extLst>
          </p:cNvPr>
          <p:cNvSpPr/>
          <p:nvPr/>
        </p:nvSpPr>
        <p:spPr>
          <a:xfrm>
            <a:off x="1077039" y="4187904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 a dynamic Power BI dashboard to monitor key business metrics and drive data-driven decision making across all departments.</a:t>
            </a:r>
            <a:endParaRPr lang="en-US" sz="18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9A5BEECF-5E61-6B0F-5859-030FF58CE7B8}"/>
              </a:ext>
            </a:extLst>
          </p:cNvPr>
          <p:cNvSpPr/>
          <p:nvPr/>
        </p:nvSpPr>
        <p:spPr>
          <a:xfrm>
            <a:off x="5235773" y="3453051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0A389F1-CCC1-CFF8-0055-ED78891AD34E}"/>
              </a:ext>
            </a:extLst>
          </p:cNvPr>
          <p:cNvSpPr/>
          <p:nvPr/>
        </p:nvSpPr>
        <p:spPr>
          <a:xfrm>
            <a:off x="547508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Scope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2DEFAD6-5E36-0037-7825-4F0C38B2351E}"/>
              </a:ext>
            </a:extLst>
          </p:cNvPr>
          <p:cNvSpPr/>
          <p:nvPr/>
        </p:nvSpPr>
        <p:spPr>
          <a:xfrm>
            <a:off x="5475089" y="4187904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Sales performance analysis, customer trend identification, and comprehensive monthly growth tracking with comparative insights.</a:t>
            </a:r>
            <a:endParaRPr lang="en-US" sz="18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628B09C4-8983-358B-7E24-0F72A2141C7A}"/>
              </a:ext>
            </a:extLst>
          </p:cNvPr>
          <p:cNvSpPr/>
          <p:nvPr/>
        </p:nvSpPr>
        <p:spPr>
          <a:xfrm>
            <a:off x="9633823" y="3453051"/>
            <a:ext cx="4158853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DF00016-A970-E934-5745-B51B4C448545}"/>
              </a:ext>
            </a:extLst>
          </p:cNvPr>
          <p:cNvSpPr/>
          <p:nvPr/>
        </p:nvSpPr>
        <p:spPr>
          <a:xfrm>
            <a:off x="987313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Deliverable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00F9921-C686-283E-4B4A-1F2B64648303}"/>
              </a:ext>
            </a:extLst>
          </p:cNvPr>
          <p:cNvSpPr/>
          <p:nvPr/>
        </p:nvSpPr>
        <p:spPr>
          <a:xfrm>
            <a:off x="9873139" y="4187904"/>
            <a:ext cx="368022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Interactive Power BI report featuring drill-down capabilities, automated refresh functionality, and stakeholder-friendly visualizations.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29056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82585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324124" y="1919883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Primary Data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324124" y="2481620"/>
            <a:ext cx="3456861" cy="2546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Transaction tables sourced from multiple formats including CSV files, Excel spreadsheets, and enterprise databases. This comprehensive data foundation ensures complete visibility into business operations and customer interactions.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24124" y="5233273"/>
            <a:ext cx="34568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Sales transactions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24124" y="5676662"/>
            <a:ext cx="34568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 records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24124" y="6120051"/>
            <a:ext cx="34568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Order details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3436" y="1919883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Supporting Data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43436" y="2481620"/>
            <a:ext cx="3456861" cy="2183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Additional datasets that enrich our analysis capabilities, including product catalog information, regional mapping data, and structured calendar tables for time-based analysis.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3436" y="4869418"/>
            <a:ext cx="34568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Product catalog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3436" y="5312807"/>
            <a:ext cx="34568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Regional mapping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3436" y="5756196"/>
            <a:ext cx="345686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Calendar table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324124" y="6819186"/>
            <a:ext cx="746855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Refresh Schedule: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Automated daily/weekly refresh ensures stakeholders always have access to the most current business intelligence.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2747"/>
            <a:ext cx="58682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Preparation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581870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762488"/>
            <a:ext cx="54131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 &amp; Transformation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258026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Utilized Power Query's advanced capabilities to standardize data formats, normalize text fields, and ensure consistency across all data sources for reliable analysis.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581870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2762488"/>
            <a:ext cx="30669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Quality Assurance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258026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Implemented comprehensive data quality checks to identify and resolve missing values, eliminate duplicate records, and validate data integrity throughout the pipeline.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202198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5382816"/>
            <a:ext cx="39008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Advanced Calculations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878354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Developed sophisticated calculated columns and DAX measures to generate business-critical metrics and enable complex analytical capabilities within the dashboard.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202198"/>
            <a:ext cx="6357818" cy="3048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5382816"/>
            <a:ext cx="30364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Architecture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5878354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Constructed optimized date hierarchies and custom KPI frameworks to support flexible time-based analysis and performance monitoring requirements.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7494"/>
            <a:ext cx="557081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Metrics &amp; KPIs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971913"/>
            <a:ext cx="538520" cy="5385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2779633"/>
            <a:ext cx="263604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Tracking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37724" y="3225641"/>
            <a:ext cx="4138851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sales monitoring including Year-to-Date and Month-to-Date totals with comparative analysis against historical performance benchmarks.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775" y="1971913"/>
            <a:ext cx="538520" cy="5385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45775" y="277963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Growth Analysis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45775" y="3225641"/>
            <a:ext cx="4138851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Revenue growth percentage calculations comparing current performance against previous periods to identify trends and acceleration patterns.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826" y="1971913"/>
            <a:ext cx="538520" cy="5385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3826" y="2779633"/>
            <a:ext cx="328493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Performance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3826" y="3225641"/>
            <a:ext cx="4138851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Top-selling products and category analysis with profitability metrics to optimize inventory management and marketing focus areas.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034677"/>
            <a:ext cx="538520" cy="5385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7724" y="5842397"/>
            <a:ext cx="256413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Regional Insights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37724" y="6288405"/>
            <a:ext cx="4138851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Geographic sales performance tracking with regional comparisons to identify market opportunities and resource allocation needs.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775" y="5034677"/>
            <a:ext cx="538520" cy="5385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45775" y="5842397"/>
            <a:ext cx="274832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Metrics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5245775" y="6288405"/>
            <a:ext cx="4138851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 acquisition and retention rate monitoring to understand customer lifecycle value and loyalty program effectiveness.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A4355-69B8-6583-28FD-BE908AB3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7CBE45D-0939-8C0D-902E-B72881FF8494}"/>
              </a:ext>
            </a:extLst>
          </p:cNvPr>
          <p:cNvSpPr/>
          <p:nvPr/>
        </p:nvSpPr>
        <p:spPr>
          <a:xfrm>
            <a:off x="837724" y="907494"/>
            <a:ext cx="557081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Metrics &amp; KPIs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17BBF8A0-2078-5398-8F25-86ABCEACE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971913"/>
            <a:ext cx="538520" cy="53852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F0EE04CD-1614-8D5B-CA38-0433A82D54B3}"/>
              </a:ext>
            </a:extLst>
          </p:cNvPr>
          <p:cNvSpPr/>
          <p:nvPr/>
        </p:nvSpPr>
        <p:spPr>
          <a:xfrm>
            <a:off x="837724" y="2779633"/>
            <a:ext cx="263604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Tracking</a:t>
            </a:r>
            <a:endParaRPr lang="en-US" sz="19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DD5CD2C-B3A4-2D5C-11C4-489C4E958AA2}"/>
              </a:ext>
            </a:extLst>
          </p:cNvPr>
          <p:cNvSpPr/>
          <p:nvPr/>
        </p:nvSpPr>
        <p:spPr>
          <a:xfrm>
            <a:off x="837724" y="3225641"/>
            <a:ext cx="4138851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E366748B-CF6C-FDE3-66C3-4D2616A1E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775" y="1971913"/>
            <a:ext cx="538520" cy="538520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6A10E7F2-BF0D-3949-C4CC-9895B7DD09CC}"/>
              </a:ext>
            </a:extLst>
          </p:cNvPr>
          <p:cNvSpPr/>
          <p:nvPr/>
        </p:nvSpPr>
        <p:spPr>
          <a:xfrm>
            <a:off x="5245775" y="277963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Growth Analysis</a:t>
            </a:r>
            <a:endParaRPr lang="en-US" sz="19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2281B61F-5A8C-3483-9E89-C261FF165D1B}"/>
              </a:ext>
            </a:extLst>
          </p:cNvPr>
          <p:cNvSpPr/>
          <p:nvPr/>
        </p:nvSpPr>
        <p:spPr>
          <a:xfrm>
            <a:off x="5245775" y="3225641"/>
            <a:ext cx="4138851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Revenue growth percentage calculations comparing current performance against previous periods to identify trends and acceleration patterns.</a:t>
            </a:r>
            <a:endParaRPr lang="en-US" sz="16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E2EB3784-B69E-A5C4-5F84-8F63CCE7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826" y="1971913"/>
            <a:ext cx="538520" cy="53852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D761AE62-740B-5DF9-C42D-3CB97CD1FA77}"/>
              </a:ext>
            </a:extLst>
          </p:cNvPr>
          <p:cNvSpPr/>
          <p:nvPr/>
        </p:nvSpPr>
        <p:spPr>
          <a:xfrm>
            <a:off x="9653826" y="2779633"/>
            <a:ext cx="328493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Performance</a:t>
            </a:r>
            <a:endParaRPr lang="en-US" sz="19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5C4F8C5-9016-CF2B-4C77-0164E504DC1D}"/>
              </a:ext>
            </a:extLst>
          </p:cNvPr>
          <p:cNvSpPr/>
          <p:nvPr/>
        </p:nvSpPr>
        <p:spPr>
          <a:xfrm>
            <a:off x="9653826" y="3225641"/>
            <a:ext cx="4138851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Top-selling products and category analysis with profitability metrics to optimize inventory management and marketing focus areas.</a:t>
            </a:r>
            <a:endParaRPr lang="en-US" sz="16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7C7769E8-C355-D52F-9C57-21D89C8D0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034677"/>
            <a:ext cx="538520" cy="538520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B4B7B62D-D8F6-FE8F-80EF-1C93D7FE3122}"/>
              </a:ext>
            </a:extLst>
          </p:cNvPr>
          <p:cNvSpPr/>
          <p:nvPr/>
        </p:nvSpPr>
        <p:spPr>
          <a:xfrm>
            <a:off x="837724" y="5842397"/>
            <a:ext cx="256413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Regional Insights</a:t>
            </a:r>
            <a:endParaRPr lang="en-US" sz="19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E9B64867-519B-547A-D490-1A80D816B43E}"/>
              </a:ext>
            </a:extLst>
          </p:cNvPr>
          <p:cNvSpPr/>
          <p:nvPr/>
        </p:nvSpPr>
        <p:spPr>
          <a:xfrm>
            <a:off x="837724" y="6288405"/>
            <a:ext cx="4138851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Geographic sales performance tracking with regional comparisons to identify market opportunities and resource allocation needs.</a:t>
            </a:r>
            <a:endParaRPr lang="en-US" sz="165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093B3252-51D0-2836-6836-21818A41D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775" y="5034677"/>
            <a:ext cx="538520" cy="538520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1994615D-47F8-A335-B2BC-AEFA59A25439}"/>
              </a:ext>
            </a:extLst>
          </p:cNvPr>
          <p:cNvSpPr/>
          <p:nvPr/>
        </p:nvSpPr>
        <p:spPr>
          <a:xfrm>
            <a:off x="5245775" y="5842397"/>
            <a:ext cx="274832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Metrics</a:t>
            </a:r>
            <a:endParaRPr lang="en-US" sz="195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F05A1372-D574-E3D9-03A3-092C66136597}"/>
              </a:ext>
            </a:extLst>
          </p:cNvPr>
          <p:cNvSpPr/>
          <p:nvPr/>
        </p:nvSpPr>
        <p:spPr>
          <a:xfrm>
            <a:off x="5245775" y="6288405"/>
            <a:ext cx="4138851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 acquisition and retention rate monitoring to understand customer lifecycle value and loyalty program effectiveness.</a:t>
            </a:r>
            <a:endParaRPr lang="en-US" sz="1650" dirty="0"/>
          </a:p>
        </p:txBody>
      </p:sp>
      <p:pic>
        <p:nvPicPr>
          <p:cNvPr id="19" name="Picture 18" descr="A screenshot of a graph">
            <a:extLst>
              <a:ext uri="{FF2B5EF4-FFF2-40B4-BE49-F238E27FC236}">
                <a16:creationId xmlns:a16="http://schemas.microsoft.com/office/drawing/2014/main" id="{27C25975-F30B-4261-19AC-6F1EA9FB0A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7856"/>
            <a:ext cx="14616462" cy="82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377" y="615791"/>
            <a:ext cx="4362450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 Highlights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6256377" y="1465183"/>
            <a:ext cx="7604046" cy="1269087"/>
          </a:xfrm>
          <a:prstGeom prst="roundRect">
            <a:avLst>
              <a:gd name="adj" fmla="val 5764"/>
            </a:avLst>
          </a:prstGeom>
          <a:solidFill>
            <a:srgbClr val="112836"/>
          </a:solidFill>
          <a:ln/>
        </p:spPr>
      </p:sp>
      <p:sp>
        <p:nvSpPr>
          <p:cNvPr id="5" name="Shape 2"/>
          <p:cNvSpPr/>
          <p:nvPr/>
        </p:nvSpPr>
        <p:spPr>
          <a:xfrm>
            <a:off x="6256377" y="1449943"/>
            <a:ext cx="7604046" cy="60960"/>
          </a:xfrm>
          <a:prstGeom prst="roundRect">
            <a:avLst>
              <a:gd name="adj" fmla="val 35191"/>
            </a:avLst>
          </a:prstGeom>
          <a:solidFill>
            <a:srgbClr val="0A988B"/>
          </a:solidFill>
          <a:ln/>
        </p:spPr>
      </p:sp>
      <p:sp>
        <p:nvSpPr>
          <p:cNvPr id="6" name="Shape 3"/>
          <p:cNvSpPr/>
          <p:nvPr/>
        </p:nvSpPr>
        <p:spPr>
          <a:xfrm>
            <a:off x="9843909" y="1250752"/>
            <a:ext cx="428982" cy="428982"/>
          </a:xfrm>
          <a:prstGeom prst="roundRect">
            <a:avLst>
              <a:gd name="adj" fmla="val 213156"/>
            </a:avLst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9972615" y="1358027"/>
            <a:ext cx="1715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414611" y="1822609"/>
            <a:ext cx="1954649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Executive Overview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414611" y="2118598"/>
            <a:ext cx="7287578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Centralized KPI dashboard featuring interactive filters for real-time business performance monitoring. Stakeholders can quickly assess overall health and drill down into specific areas of interest.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6256377" y="3091696"/>
            <a:ext cx="7604046" cy="1269087"/>
          </a:xfrm>
          <a:prstGeom prst="roundRect">
            <a:avLst>
              <a:gd name="adj" fmla="val 5764"/>
            </a:avLst>
          </a:prstGeom>
          <a:solidFill>
            <a:srgbClr val="112836"/>
          </a:solidFill>
          <a:ln/>
        </p:spPr>
      </p:sp>
      <p:sp>
        <p:nvSpPr>
          <p:cNvPr id="11" name="Shape 8"/>
          <p:cNvSpPr/>
          <p:nvPr/>
        </p:nvSpPr>
        <p:spPr>
          <a:xfrm>
            <a:off x="6256377" y="3076456"/>
            <a:ext cx="7604046" cy="60960"/>
          </a:xfrm>
          <a:prstGeom prst="roundRect">
            <a:avLst>
              <a:gd name="adj" fmla="val 35191"/>
            </a:avLst>
          </a:prstGeom>
          <a:solidFill>
            <a:srgbClr val="0A988B"/>
          </a:solidFill>
          <a:ln/>
        </p:spPr>
      </p:sp>
      <p:sp>
        <p:nvSpPr>
          <p:cNvPr id="12" name="Shape 9"/>
          <p:cNvSpPr/>
          <p:nvPr/>
        </p:nvSpPr>
        <p:spPr>
          <a:xfrm>
            <a:off x="9843909" y="2877264"/>
            <a:ext cx="428982" cy="428982"/>
          </a:xfrm>
          <a:prstGeom prst="roundRect">
            <a:avLst>
              <a:gd name="adj" fmla="val 213156"/>
            </a:avLst>
          </a:prstGeom>
          <a:solidFill>
            <a:srgbClr val="0A988B"/>
          </a:solidFill>
          <a:ln/>
        </p:spPr>
      </p:sp>
      <p:sp>
        <p:nvSpPr>
          <p:cNvPr id="13" name="Text 10"/>
          <p:cNvSpPr/>
          <p:nvPr/>
        </p:nvSpPr>
        <p:spPr>
          <a:xfrm>
            <a:off x="9972615" y="2984540"/>
            <a:ext cx="1715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414611" y="3449122"/>
            <a:ext cx="2041565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Trend Analysis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414611" y="3745111"/>
            <a:ext cx="7287578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Dynamic line chart visualization tracking revenue patterns over time with seasonal trend identification and forecasting capabilities for strategic planning purposes.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6256377" y="4718209"/>
            <a:ext cx="7604046" cy="1269087"/>
          </a:xfrm>
          <a:prstGeom prst="roundRect">
            <a:avLst>
              <a:gd name="adj" fmla="val 5764"/>
            </a:avLst>
          </a:prstGeom>
          <a:solidFill>
            <a:srgbClr val="112836"/>
          </a:solidFill>
          <a:ln/>
        </p:spPr>
      </p:sp>
      <p:sp>
        <p:nvSpPr>
          <p:cNvPr id="17" name="Shape 14"/>
          <p:cNvSpPr/>
          <p:nvPr/>
        </p:nvSpPr>
        <p:spPr>
          <a:xfrm>
            <a:off x="6256377" y="4702969"/>
            <a:ext cx="7604046" cy="60960"/>
          </a:xfrm>
          <a:prstGeom prst="roundRect">
            <a:avLst>
              <a:gd name="adj" fmla="val 35191"/>
            </a:avLst>
          </a:prstGeom>
          <a:solidFill>
            <a:srgbClr val="0A988B"/>
          </a:solidFill>
          <a:ln/>
        </p:spPr>
      </p:sp>
      <p:sp>
        <p:nvSpPr>
          <p:cNvPr id="18" name="Shape 15"/>
          <p:cNvSpPr/>
          <p:nvPr/>
        </p:nvSpPr>
        <p:spPr>
          <a:xfrm>
            <a:off x="9843909" y="4503777"/>
            <a:ext cx="428982" cy="428982"/>
          </a:xfrm>
          <a:prstGeom prst="roundRect">
            <a:avLst>
              <a:gd name="adj" fmla="val 213156"/>
            </a:avLst>
          </a:prstGeom>
          <a:solidFill>
            <a:srgbClr val="0A988B"/>
          </a:solidFill>
          <a:ln/>
        </p:spPr>
      </p:sp>
      <p:sp>
        <p:nvSpPr>
          <p:cNvPr id="19" name="Text 16"/>
          <p:cNvSpPr/>
          <p:nvPr/>
        </p:nvSpPr>
        <p:spPr>
          <a:xfrm>
            <a:off x="9972615" y="4611053"/>
            <a:ext cx="1715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414611" y="5075634"/>
            <a:ext cx="1990249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Intelligence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6414611" y="5371624"/>
            <a:ext cx="7287578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product performance analysis showcasing top performers and profit margin insights to optimize inventory decisions and marketing investments.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6256377" y="6344722"/>
            <a:ext cx="7604046" cy="1269087"/>
          </a:xfrm>
          <a:prstGeom prst="roundRect">
            <a:avLst>
              <a:gd name="adj" fmla="val 5764"/>
            </a:avLst>
          </a:prstGeom>
          <a:solidFill>
            <a:srgbClr val="112836"/>
          </a:solidFill>
          <a:ln/>
        </p:spPr>
      </p:sp>
      <p:sp>
        <p:nvSpPr>
          <p:cNvPr id="23" name="Shape 20"/>
          <p:cNvSpPr/>
          <p:nvPr/>
        </p:nvSpPr>
        <p:spPr>
          <a:xfrm>
            <a:off x="6256377" y="6329482"/>
            <a:ext cx="7604046" cy="60960"/>
          </a:xfrm>
          <a:prstGeom prst="roundRect">
            <a:avLst>
              <a:gd name="adj" fmla="val 35191"/>
            </a:avLst>
          </a:prstGeom>
          <a:solidFill>
            <a:srgbClr val="0A988B"/>
          </a:solidFill>
          <a:ln/>
        </p:spPr>
      </p:sp>
      <p:sp>
        <p:nvSpPr>
          <p:cNvPr id="24" name="Shape 21"/>
          <p:cNvSpPr/>
          <p:nvPr/>
        </p:nvSpPr>
        <p:spPr>
          <a:xfrm>
            <a:off x="9843909" y="6130290"/>
            <a:ext cx="428982" cy="428982"/>
          </a:xfrm>
          <a:prstGeom prst="roundRect">
            <a:avLst>
              <a:gd name="adj" fmla="val 213156"/>
            </a:avLst>
          </a:prstGeom>
          <a:solidFill>
            <a:srgbClr val="0A988B"/>
          </a:solidFill>
          <a:ln/>
        </p:spPr>
      </p:sp>
      <p:sp>
        <p:nvSpPr>
          <p:cNvPr id="25" name="Text 22"/>
          <p:cNvSpPr/>
          <p:nvPr/>
        </p:nvSpPr>
        <p:spPr>
          <a:xfrm>
            <a:off x="9972615" y="6237565"/>
            <a:ext cx="171569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6414611" y="6702147"/>
            <a:ext cx="2545437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Geographic Performance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6414611" y="6998137"/>
            <a:ext cx="7287578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Interactive map visualizations highlighting regional sales performance with heat mapping to identify high-opportunity markets and underperforming territories.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157" y="571024"/>
            <a:ext cx="353448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 &amp; Findings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6213157" y="1170265"/>
            <a:ext cx="7690485" cy="1520904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5" name="Shape 2"/>
          <p:cNvSpPr/>
          <p:nvPr/>
        </p:nvSpPr>
        <p:spPr>
          <a:xfrm>
            <a:off x="6348055" y="1305163"/>
            <a:ext cx="404813" cy="404813"/>
          </a:xfrm>
          <a:prstGeom prst="roundRect">
            <a:avLst>
              <a:gd name="adj" fmla="val 22585949"/>
            </a:avLst>
          </a:prstGeom>
          <a:solidFill>
            <a:srgbClr val="0A988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379" y="1393627"/>
            <a:ext cx="182166" cy="2277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48055" y="1844873"/>
            <a:ext cx="1763435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Seasonal Patterns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6348055" y="2124313"/>
            <a:ext cx="7420689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Q4 consistently delivers peak sales performance, primarily driven by strategic holiday marketing campaigns and increased consumer spending patterns during year-end shopping seasons.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6213157" y="2826068"/>
            <a:ext cx="7690485" cy="1520904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10" name="Shape 6"/>
          <p:cNvSpPr/>
          <p:nvPr/>
        </p:nvSpPr>
        <p:spPr>
          <a:xfrm>
            <a:off x="6348055" y="2960965"/>
            <a:ext cx="404813" cy="404813"/>
          </a:xfrm>
          <a:prstGeom prst="roundRect">
            <a:avLst>
              <a:gd name="adj" fmla="val 22585949"/>
            </a:avLst>
          </a:prstGeom>
          <a:solidFill>
            <a:srgbClr val="0A988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379" y="3049429"/>
            <a:ext cx="182166" cy="2277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48055" y="3500676"/>
            <a:ext cx="2193727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Category Performance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6348055" y="3780115"/>
            <a:ext cx="7420689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Category A demonstrates remarkable consistency with sustained double-digit growth rates, indicating strong market position and effective product-market fit for continued investment.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6213157" y="4481870"/>
            <a:ext cx="7690485" cy="1520904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15" name="Shape 10"/>
          <p:cNvSpPr/>
          <p:nvPr/>
        </p:nvSpPr>
        <p:spPr>
          <a:xfrm>
            <a:off x="6348055" y="4616768"/>
            <a:ext cx="404813" cy="404813"/>
          </a:xfrm>
          <a:prstGeom prst="roundRect">
            <a:avLst>
              <a:gd name="adj" fmla="val 22585949"/>
            </a:avLst>
          </a:prstGeom>
          <a:solidFill>
            <a:srgbClr val="0A988B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379" y="4705231"/>
            <a:ext cx="182166" cy="2277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48055" y="5156478"/>
            <a:ext cx="190047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Regional Challenges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6348055" y="5435918"/>
            <a:ext cx="7420689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Region X shows concerning underperformance despite maintaining a substantial customer base, suggesting potential supply chain disruptions or distribution inefficiencies requiring immediate attention.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6213157" y="6137672"/>
            <a:ext cx="7690485" cy="1520904"/>
          </a:xfrm>
          <a:prstGeom prst="roundRect">
            <a:avLst>
              <a:gd name="adj" fmla="val 1331"/>
            </a:avLst>
          </a:prstGeom>
          <a:solidFill>
            <a:srgbClr val="304755"/>
          </a:solidFill>
          <a:ln/>
        </p:spPr>
      </p:sp>
      <p:sp>
        <p:nvSpPr>
          <p:cNvPr id="20" name="Shape 14"/>
          <p:cNvSpPr/>
          <p:nvPr/>
        </p:nvSpPr>
        <p:spPr>
          <a:xfrm>
            <a:off x="6348055" y="6272570"/>
            <a:ext cx="404813" cy="404813"/>
          </a:xfrm>
          <a:prstGeom prst="roundRect">
            <a:avLst>
              <a:gd name="adj" fmla="val 22585949"/>
            </a:avLst>
          </a:prstGeom>
          <a:solidFill>
            <a:srgbClr val="0A988B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379" y="6361033"/>
            <a:ext cx="182166" cy="22776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48055" y="6812280"/>
            <a:ext cx="1696641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Loyalty</a:t>
            </a:r>
            <a:endParaRPr lang="en-US" sz="1250" dirty="0"/>
          </a:p>
        </p:txBody>
      </p:sp>
      <p:sp>
        <p:nvSpPr>
          <p:cNvPr id="23" name="Text 16"/>
          <p:cNvSpPr/>
          <p:nvPr/>
        </p:nvSpPr>
        <p:spPr>
          <a:xfrm>
            <a:off x="6348055" y="7091720"/>
            <a:ext cx="7420689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Repeat customers contribute approximately 40% of total revenue, highlighting the critical importance of retention strategies and customer satisfaction programs for sustainable growth.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3090"/>
            <a:ext cx="63880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95857"/>
            <a:ext cx="1196816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73856" y="2335173"/>
            <a:ext cx="41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 Q4 Preparation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73856" y="2830711"/>
            <a:ext cx="115188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Strategically increase inventory levels and marketing budget allocation for top-performing categories before Q4 peak season to maximize revenue opportunities and prevent stockouts.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836075"/>
            <a:ext cx="1196816" cy="17402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3856" y="4075390"/>
            <a:ext cx="40716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Address Regional Issues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73856" y="4570928"/>
            <a:ext cx="115188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Conduct comprehensive investigation of logistics and distribution processes in Region X to identify root causes of delays and implement corrective measures for improved performance.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576292"/>
            <a:ext cx="1196816" cy="17402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3856" y="5815608"/>
            <a:ext cx="49247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 Customer Retention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73856" y="6311146"/>
            <a:ext cx="115188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Launch targeted loyalty programs and personalized marketing campaigns to improve customer retention rates and increase lifetime value of existing customer relationships.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825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Unbounded Light</vt:lpstr>
      <vt:lpstr>Arial</vt:lpstr>
      <vt:lpstr>Unbounded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lastModifiedBy>harikrishnan s</cp:lastModifiedBy>
  <cp:revision>2</cp:revision>
  <dcterms:created xsi:type="dcterms:W3CDTF">2025-09-25T07:12:28Z</dcterms:created>
  <dcterms:modified xsi:type="dcterms:W3CDTF">2025-09-25T07:21:36Z</dcterms:modified>
</cp:coreProperties>
</file>